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8"/>
  </p:notesMasterIdLst>
  <p:handoutMasterIdLst>
    <p:handoutMasterId r:id="rId19"/>
  </p:handoutMasterIdLst>
  <p:sldIdLst>
    <p:sldId id="415" r:id="rId2"/>
    <p:sldId id="416" r:id="rId3"/>
    <p:sldId id="417" r:id="rId4"/>
    <p:sldId id="418" r:id="rId5"/>
    <p:sldId id="419" r:id="rId6"/>
    <p:sldId id="420" r:id="rId7"/>
    <p:sldId id="421" r:id="rId8"/>
    <p:sldId id="422" r:id="rId9"/>
    <p:sldId id="425" r:id="rId10"/>
    <p:sldId id="424" r:id="rId11"/>
    <p:sldId id="423" r:id="rId12"/>
    <p:sldId id="426" r:id="rId13"/>
    <p:sldId id="427" r:id="rId14"/>
    <p:sldId id="428" r:id="rId15"/>
    <p:sldId id="429" r:id="rId16"/>
    <p:sldId id="430" r:id="rId17"/>
  </p:sldIdLst>
  <p:sldSz cx="9144000" cy="6858000" type="screen4x3"/>
  <p:notesSz cx="9144000" cy="6858000"/>
  <p:custDataLst>
    <p:tags r:id="rId20"/>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2" autoAdjust="0"/>
  </p:normalViewPr>
  <p:slideViewPr>
    <p:cSldViewPr showGuides="1">
      <p:cViewPr>
        <p:scale>
          <a:sx n="77" d="100"/>
          <a:sy n="77" d="100"/>
        </p:scale>
        <p:origin x="-72" y="216"/>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18.3.2019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18.3.2019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5.xml"/><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5078313"/>
          </a:xfrm>
          <a:prstGeom prst="rect">
            <a:avLst/>
          </a:prstGeom>
        </p:spPr>
        <p:txBody>
          <a:bodyPr wrap="square">
            <a:spAutoFit/>
          </a:bodyPr>
          <a:lstStyle/>
          <a:p>
            <a:pPr marL="285750" indent="-285750">
              <a:buFont typeface="Arial" pitchFamily="34" charset="0"/>
              <a:buChar char="•"/>
            </a:pPr>
            <a:r>
              <a:rPr lang="tr-TR" dirty="0">
                <a:solidFill>
                  <a:srgbClr val="FF0000"/>
                </a:solidFill>
              </a:rPr>
              <a:t>Konteyner taşımalarında taşınan yükler, çabuk hasarlanabilecek olan, darbelere karşı</a:t>
            </a:r>
          </a:p>
          <a:p>
            <a:r>
              <a:rPr lang="tr-TR" dirty="0">
                <a:solidFill>
                  <a:srgbClr val="FF0000"/>
                </a:solidFill>
              </a:rPr>
              <a:t>hassa yüklerin ve kırkambar yüklerin niteliği taşınan tehlikeli yüklerin kapalı kaplar içinde</a:t>
            </a:r>
          </a:p>
          <a:p>
            <a:r>
              <a:rPr lang="tr-TR" dirty="0">
                <a:solidFill>
                  <a:srgbClr val="FF0000"/>
                </a:solidFill>
              </a:rPr>
              <a:t>taşınmasıdır. </a:t>
            </a:r>
            <a:r>
              <a:rPr lang="tr-TR" dirty="0"/>
              <a:t>Bu kapalı kaplar dünyanın her tarafında standart ölçülere sahip olup </a:t>
            </a:r>
            <a:r>
              <a:rPr lang="tr-TR" dirty="0" err="1" smtClean="0"/>
              <a:t>elleçleme</a:t>
            </a:r>
            <a:r>
              <a:rPr lang="tr-TR" dirty="0" smtClean="0"/>
              <a:t> operasyonlarında </a:t>
            </a:r>
            <a:r>
              <a:rPr lang="tr-TR" dirty="0"/>
              <a:t>standart ekipmanlar kullanılmaktadır</a:t>
            </a:r>
            <a:r>
              <a:rPr lang="tr-TR" dirty="0" smtClean="0"/>
              <a:t>.</a:t>
            </a:r>
          </a:p>
          <a:p>
            <a:endParaRPr lang="tr-TR" dirty="0">
              <a:solidFill>
                <a:srgbClr val="FF0000"/>
              </a:solidFill>
            </a:endParaRPr>
          </a:p>
          <a:p>
            <a:pPr marL="285750" indent="-285750">
              <a:buFont typeface="Arial" pitchFamily="34" charset="0"/>
              <a:buChar char="•"/>
            </a:pPr>
            <a:r>
              <a:rPr lang="tr-TR" dirty="0">
                <a:solidFill>
                  <a:srgbClr val="FF0000"/>
                </a:solidFill>
              </a:rPr>
              <a:t>Tehlikeli yüklerin konteyner taşıması olarak taşınmasının başında güvenlik gelmektedir.</a:t>
            </a:r>
          </a:p>
          <a:p>
            <a:r>
              <a:rPr lang="tr-TR" dirty="0">
                <a:solidFill>
                  <a:srgbClr val="FF0000"/>
                </a:solidFill>
              </a:rPr>
              <a:t>Konteyner yapısı bakımından kapalı ve sağlam bir kap niteliği gördüğü için, dışardan</a:t>
            </a:r>
          </a:p>
          <a:p>
            <a:r>
              <a:rPr lang="tr-TR" dirty="0">
                <a:solidFill>
                  <a:srgbClr val="FF0000"/>
                </a:solidFill>
              </a:rPr>
              <a:t>gelen darbelere karşı ürünleri korumaktadır. </a:t>
            </a:r>
            <a:r>
              <a:rPr lang="tr-TR" dirty="0"/>
              <a:t>Limanlarda </a:t>
            </a:r>
            <a:r>
              <a:rPr lang="tr-TR" dirty="0" err="1"/>
              <a:t>elleçleme</a:t>
            </a:r>
            <a:r>
              <a:rPr lang="tr-TR" dirty="0"/>
              <a:t> operasyonları sırasında</a:t>
            </a:r>
          </a:p>
          <a:p>
            <a:r>
              <a:rPr lang="tr-TR" dirty="0"/>
              <a:t>istenmeyen kazalar meydana gelmektedir. Bu kazalar </a:t>
            </a:r>
            <a:r>
              <a:rPr lang="tr-TR" dirty="0" err="1"/>
              <a:t>sonuçunda</a:t>
            </a:r>
            <a:r>
              <a:rPr lang="tr-TR" dirty="0"/>
              <a:t> tehlikeli yüklerin etrafa</a:t>
            </a:r>
          </a:p>
          <a:p>
            <a:r>
              <a:rPr lang="tr-TR" dirty="0"/>
              <a:t>dağılmaması için (gerek katı şekilde, gerek sıvı şekilde, gerekse gaz halinde) konteyner bir</a:t>
            </a:r>
          </a:p>
          <a:p>
            <a:r>
              <a:rPr lang="tr-TR" dirty="0"/>
              <a:t>güvenlik kalkanı oluşturmaktadır</a:t>
            </a:r>
            <a:r>
              <a:rPr lang="tr-TR" dirty="0" smtClean="0"/>
              <a:t>.</a:t>
            </a:r>
          </a:p>
          <a:p>
            <a:endParaRPr lang="tr-TR" dirty="0" smtClean="0"/>
          </a:p>
          <a:p>
            <a:pPr marL="285750" indent="-285750">
              <a:buFont typeface="Arial" pitchFamily="34" charset="0"/>
              <a:buChar char="•"/>
            </a:pPr>
            <a:r>
              <a:rPr lang="tr-TR" dirty="0" smtClean="0"/>
              <a:t>Konteyner </a:t>
            </a:r>
            <a:r>
              <a:rPr lang="tr-TR" dirty="0"/>
              <a:t>taşımacılığında, dökme yükler dışında yüklerin kara ve deniz yolunda </a:t>
            </a:r>
            <a:r>
              <a:rPr lang="tr-TR" dirty="0" smtClean="0"/>
              <a:t>taşınacak olan yüklerin paketlenmesi ve bu paketlerin ağırlıklarının standartlarını belirten, uyulması gereken </a:t>
            </a:r>
            <a:r>
              <a:rPr lang="tr-TR" dirty="0"/>
              <a:t>gereken koşulları bulunduran bir rehber bulunmaktadır. </a:t>
            </a:r>
            <a:r>
              <a:rPr lang="tr-TR" dirty="0">
                <a:solidFill>
                  <a:srgbClr val="FF0000"/>
                </a:solidFill>
              </a:rPr>
              <a:t>Bu rehber, Yük </a:t>
            </a:r>
            <a:r>
              <a:rPr lang="tr-TR" dirty="0" smtClean="0">
                <a:solidFill>
                  <a:srgbClr val="FF0000"/>
                </a:solidFill>
              </a:rPr>
              <a:t>Taşıma Birimi </a:t>
            </a:r>
            <a:r>
              <a:rPr lang="tr-TR" dirty="0">
                <a:solidFill>
                  <a:srgbClr val="FF0000"/>
                </a:solidFill>
              </a:rPr>
              <a:t>olarak çevirisi yapılabilecek olan kısaltması CTU (Cargo Transport </a:t>
            </a:r>
            <a:r>
              <a:rPr lang="tr-TR" dirty="0" err="1">
                <a:solidFill>
                  <a:srgbClr val="FF0000"/>
                </a:solidFill>
              </a:rPr>
              <a:t>Unit</a:t>
            </a:r>
            <a:r>
              <a:rPr lang="tr-TR" dirty="0">
                <a:solidFill>
                  <a:srgbClr val="FF0000"/>
                </a:solidFill>
              </a:rPr>
              <a:t>) olan </a:t>
            </a:r>
            <a:r>
              <a:rPr lang="tr-TR" dirty="0" smtClean="0">
                <a:solidFill>
                  <a:srgbClr val="FF0000"/>
                </a:solidFill>
              </a:rPr>
              <a:t>rehberdir. 17 </a:t>
            </a:r>
            <a:r>
              <a:rPr lang="tr-TR" dirty="0">
                <a:solidFill>
                  <a:srgbClr val="FF0000"/>
                </a:solidFill>
              </a:rPr>
              <a:t>şubat 1999 tarihinden itibaren </a:t>
            </a:r>
            <a:r>
              <a:rPr lang="tr-TR" dirty="0" err="1">
                <a:solidFill>
                  <a:srgbClr val="FF0000"/>
                </a:solidFill>
              </a:rPr>
              <a:t>yüyürlüğe</a:t>
            </a:r>
            <a:r>
              <a:rPr lang="tr-TR" dirty="0">
                <a:solidFill>
                  <a:srgbClr val="FF0000"/>
                </a:solidFill>
              </a:rPr>
              <a:t> girmiş olup, yüklemelerde gerekli düzeni </a:t>
            </a:r>
            <a:r>
              <a:rPr lang="tr-TR" dirty="0" smtClean="0">
                <a:solidFill>
                  <a:srgbClr val="FF0000"/>
                </a:solidFill>
              </a:rPr>
              <a:t>ve kuralları </a:t>
            </a:r>
            <a:r>
              <a:rPr lang="tr-TR" dirty="0">
                <a:solidFill>
                  <a:srgbClr val="FF0000"/>
                </a:solidFill>
              </a:rPr>
              <a:t>bildirmektedir.</a:t>
            </a:r>
          </a:p>
        </p:txBody>
      </p:sp>
    </p:spTree>
    <p:extLst>
      <p:ext uri="{BB962C8B-B14F-4D97-AF65-F5344CB8AC3E}">
        <p14:creationId xmlns:p14="http://schemas.microsoft.com/office/powerpoint/2010/main" val="2537891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3416320"/>
          </a:xfrm>
          <a:prstGeom prst="rect">
            <a:avLst/>
          </a:prstGeom>
        </p:spPr>
        <p:txBody>
          <a:bodyPr wrap="square">
            <a:spAutoFit/>
          </a:bodyPr>
          <a:lstStyle/>
          <a:p>
            <a:pPr marL="285750" indent="-285750">
              <a:buFont typeface="Arial" pitchFamily="34" charset="0"/>
              <a:buChar char="•"/>
            </a:pPr>
            <a:r>
              <a:rPr lang="tr-TR" dirty="0">
                <a:solidFill>
                  <a:srgbClr val="FF0000"/>
                </a:solidFill>
              </a:rPr>
              <a:t>Tehlikeli yükler konteynerler içinde katı halde, sıvı halde ve sıvılaştırılmış gaz </a:t>
            </a:r>
            <a:r>
              <a:rPr lang="tr-TR" dirty="0" smtClean="0">
                <a:solidFill>
                  <a:srgbClr val="FF0000"/>
                </a:solidFill>
              </a:rPr>
              <a:t>halinde taşınabilmektedir.</a:t>
            </a:r>
            <a:endParaRPr lang="tr-TR" dirty="0">
              <a:solidFill>
                <a:srgbClr val="FF0000"/>
              </a:solidFill>
            </a:endParaRPr>
          </a:p>
          <a:p>
            <a:endParaRPr lang="tr-TR" dirty="0" smtClean="0"/>
          </a:p>
          <a:p>
            <a:pPr marL="285750" indent="-285750">
              <a:buFont typeface="Arial" pitchFamily="34" charset="0"/>
              <a:buChar char="•"/>
            </a:pPr>
            <a:r>
              <a:rPr lang="tr-TR" dirty="0">
                <a:solidFill>
                  <a:srgbClr val="FF0000"/>
                </a:solidFill>
              </a:rPr>
              <a:t>Katı halde taşınan yükler ambalajlı özel kaplar içinde 20’ veya 40’ konteynerler (</a:t>
            </a:r>
            <a:r>
              <a:rPr lang="tr-TR" dirty="0" smtClean="0">
                <a:solidFill>
                  <a:srgbClr val="FF0000"/>
                </a:solidFill>
              </a:rPr>
              <a:t>standart, yarım </a:t>
            </a:r>
            <a:r>
              <a:rPr lang="tr-TR" dirty="0">
                <a:solidFill>
                  <a:srgbClr val="FF0000"/>
                </a:solidFill>
              </a:rPr>
              <a:t>yükseklikte, üstü açık, dökme yük, </a:t>
            </a:r>
            <a:r>
              <a:rPr lang="tr-TR" dirty="0" err="1">
                <a:solidFill>
                  <a:srgbClr val="FF0000"/>
                </a:solidFill>
              </a:rPr>
              <a:t>havlandırmalı</a:t>
            </a:r>
            <a:r>
              <a:rPr lang="tr-TR" dirty="0">
                <a:solidFill>
                  <a:srgbClr val="FF0000"/>
                </a:solidFill>
              </a:rPr>
              <a:t>, platform, soğutmalı gibi) </a:t>
            </a:r>
            <a:r>
              <a:rPr lang="tr-TR" dirty="0" smtClean="0">
                <a:solidFill>
                  <a:srgbClr val="FF0000"/>
                </a:solidFill>
              </a:rPr>
              <a:t>içinde istiflenmektedir</a:t>
            </a:r>
            <a:r>
              <a:rPr lang="tr-TR" dirty="0">
                <a:solidFill>
                  <a:srgbClr val="FF0000"/>
                </a:solidFill>
              </a:rPr>
              <a:t>. </a:t>
            </a:r>
            <a:r>
              <a:rPr lang="tr-TR" dirty="0"/>
              <a:t>Bunlara örnek olarak patlayıcılar, cephane, kimyasal ilaçlar, tarımsal </a:t>
            </a:r>
            <a:r>
              <a:rPr lang="tr-TR" dirty="0" smtClean="0"/>
              <a:t>ürünler </a:t>
            </a:r>
            <a:r>
              <a:rPr lang="tr-TR" dirty="0" err="1" smtClean="0"/>
              <a:t>v.b</a:t>
            </a:r>
            <a:r>
              <a:rPr lang="tr-TR" dirty="0"/>
              <a:t>. Özel ambalajlanmış olan bu yükler, dikkatli bir şekilde konteyner içinde istiflenir. </a:t>
            </a:r>
            <a:r>
              <a:rPr lang="tr-TR" dirty="0" err="1" smtClean="0"/>
              <a:t>İsitf</a:t>
            </a:r>
            <a:r>
              <a:rPr lang="tr-TR" dirty="0" smtClean="0"/>
              <a:t> yapılırken </a:t>
            </a:r>
            <a:r>
              <a:rPr lang="tr-TR" dirty="0"/>
              <a:t>yüklerin </a:t>
            </a:r>
            <a:r>
              <a:rPr lang="tr-TR" dirty="0" err="1"/>
              <a:t>biribirlerini</a:t>
            </a:r>
            <a:r>
              <a:rPr lang="tr-TR" dirty="0"/>
              <a:t> ezmelerine zarar vermemelerine dikkat edilmelidir. </a:t>
            </a:r>
            <a:r>
              <a:rPr lang="tr-TR" dirty="0" smtClean="0">
                <a:solidFill>
                  <a:srgbClr val="FF0000"/>
                </a:solidFill>
              </a:rPr>
              <a:t>Konteyner  içine </a:t>
            </a:r>
            <a:r>
              <a:rPr lang="tr-TR" dirty="0">
                <a:solidFill>
                  <a:srgbClr val="FF0000"/>
                </a:solidFill>
              </a:rPr>
              <a:t>yükler genellikle tam doluluk ile yüklenmeye çalışılır. </a:t>
            </a:r>
            <a:r>
              <a:rPr lang="tr-TR" dirty="0" err="1">
                <a:solidFill>
                  <a:srgbClr val="FF0000"/>
                </a:solidFill>
              </a:rPr>
              <a:t>Konteyneler</a:t>
            </a:r>
            <a:r>
              <a:rPr lang="tr-TR" dirty="0">
                <a:solidFill>
                  <a:srgbClr val="FF0000"/>
                </a:solidFill>
              </a:rPr>
              <a:t> liman ve </a:t>
            </a:r>
            <a:r>
              <a:rPr lang="tr-TR" dirty="0" smtClean="0">
                <a:solidFill>
                  <a:srgbClr val="FF0000"/>
                </a:solidFill>
              </a:rPr>
              <a:t>gemi operasyonlarında </a:t>
            </a:r>
            <a:r>
              <a:rPr lang="tr-TR" dirty="0" err="1">
                <a:solidFill>
                  <a:srgbClr val="FF0000"/>
                </a:solidFill>
              </a:rPr>
              <a:t>elleçleme</a:t>
            </a:r>
            <a:r>
              <a:rPr lang="tr-TR" dirty="0">
                <a:solidFill>
                  <a:srgbClr val="FF0000"/>
                </a:solidFill>
              </a:rPr>
              <a:t> sırasında sarsılma, sallanma ve düşme gibi durumlar yaşanabilir.</a:t>
            </a:r>
          </a:p>
          <a:p>
            <a:endParaRPr lang="tr-TR"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789040"/>
            <a:ext cx="7128792" cy="2896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95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2862322"/>
          </a:xfrm>
          <a:prstGeom prst="rect">
            <a:avLst/>
          </a:prstGeom>
        </p:spPr>
        <p:txBody>
          <a:bodyPr wrap="square">
            <a:spAutoFit/>
          </a:bodyPr>
          <a:lstStyle/>
          <a:p>
            <a:pPr marL="285750" indent="-285750">
              <a:buFont typeface="Arial" pitchFamily="34" charset="0"/>
              <a:buChar char="•"/>
            </a:pPr>
            <a:r>
              <a:rPr lang="tr-TR" dirty="0">
                <a:solidFill>
                  <a:srgbClr val="FF0000"/>
                </a:solidFill>
              </a:rPr>
              <a:t>Tam dolu olmayan konteynerlerde limanda ve gemi operasyonlarında böyle durumlar</a:t>
            </a:r>
          </a:p>
          <a:p>
            <a:r>
              <a:rPr lang="tr-TR" dirty="0">
                <a:solidFill>
                  <a:srgbClr val="FF0000"/>
                </a:solidFill>
              </a:rPr>
              <a:t>meydana gelmesinde içerisindeki yük zarar görebilir</a:t>
            </a:r>
            <a:r>
              <a:rPr lang="tr-TR" dirty="0" smtClean="0">
                <a:solidFill>
                  <a:srgbClr val="FF0000"/>
                </a:solidFill>
              </a:rPr>
              <a:t>.</a:t>
            </a:r>
          </a:p>
          <a:p>
            <a:endParaRPr lang="tr-TR" dirty="0"/>
          </a:p>
          <a:p>
            <a:r>
              <a:rPr lang="tr-TR" dirty="0">
                <a:solidFill>
                  <a:srgbClr val="FF0000"/>
                </a:solidFill>
              </a:rPr>
              <a:t>Bu durumların önüne geçilmesi içinde ;</a:t>
            </a:r>
          </a:p>
          <a:p>
            <a:r>
              <a:rPr lang="tr-TR" dirty="0">
                <a:solidFill>
                  <a:srgbClr val="FF0000"/>
                </a:solidFill>
              </a:rPr>
              <a:t>- konteyner içi taban ekipmanları (tahta paletler, çeşitli tahta ekipmanları ve çelik direkler)</a:t>
            </a:r>
          </a:p>
          <a:p>
            <a:r>
              <a:rPr lang="tr-TR" dirty="0">
                <a:solidFill>
                  <a:srgbClr val="FF0000"/>
                </a:solidFill>
              </a:rPr>
              <a:t>- </a:t>
            </a:r>
            <a:r>
              <a:rPr lang="tr-TR" dirty="0" err="1">
                <a:solidFill>
                  <a:srgbClr val="FF0000"/>
                </a:solidFill>
              </a:rPr>
              <a:t>kontyener</a:t>
            </a:r>
            <a:r>
              <a:rPr lang="tr-TR" dirty="0">
                <a:solidFill>
                  <a:srgbClr val="FF0000"/>
                </a:solidFill>
              </a:rPr>
              <a:t> içi dolgu </a:t>
            </a:r>
            <a:r>
              <a:rPr lang="tr-TR" dirty="0" err="1">
                <a:solidFill>
                  <a:srgbClr val="FF0000"/>
                </a:solidFill>
              </a:rPr>
              <a:t>malzemelerı</a:t>
            </a:r>
            <a:r>
              <a:rPr lang="tr-TR" dirty="0">
                <a:solidFill>
                  <a:srgbClr val="FF0000"/>
                </a:solidFill>
              </a:rPr>
              <a:t> (hava yastıkları, tahta kaplamalar)</a:t>
            </a:r>
          </a:p>
          <a:p>
            <a:pPr marL="285750" indent="-285750">
              <a:buFontTx/>
              <a:buChar char="-"/>
            </a:pPr>
            <a:r>
              <a:rPr lang="tr-TR" dirty="0" smtClean="0">
                <a:solidFill>
                  <a:srgbClr val="FF0000"/>
                </a:solidFill>
              </a:rPr>
              <a:t>konteyner </a:t>
            </a:r>
            <a:r>
              <a:rPr lang="tr-TR" dirty="0">
                <a:solidFill>
                  <a:srgbClr val="FF0000"/>
                </a:solidFill>
              </a:rPr>
              <a:t>içi bağlama ekipmanları (halat, kayış, gergi, kelepçe, klips, </a:t>
            </a:r>
            <a:r>
              <a:rPr lang="tr-TR" dirty="0" smtClean="0">
                <a:solidFill>
                  <a:srgbClr val="FF0000"/>
                </a:solidFill>
              </a:rPr>
              <a:t>zincir) kullanılmalıdır.</a:t>
            </a:r>
            <a:endParaRPr lang="tr-TR" dirty="0">
              <a:solidFill>
                <a:srgbClr val="FF0000"/>
              </a:solidFill>
            </a:endParaRPr>
          </a:p>
          <a:p>
            <a:pPr marL="285750" indent="-285750">
              <a:buFontTx/>
              <a:buChar char="-"/>
            </a:pPr>
            <a:endParaRPr lang="tr-TR" dirty="0" smtClean="0"/>
          </a:p>
          <a:p>
            <a:endParaRPr lang="tr-TR" dirty="0"/>
          </a:p>
        </p:txBody>
      </p:sp>
    </p:spTree>
    <p:extLst>
      <p:ext uri="{BB962C8B-B14F-4D97-AF65-F5344CB8AC3E}">
        <p14:creationId xmlns:p14="http://schemas.microsoft.com/office/powerpoint/2010/main" val="425528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2862322"/>
          </a:xfrm>
          <a:prstGeom prst="rect">
            <a:avLst/>
          </a:prstGeom>
        </p:spPr>
        <p:txBody>
          <a:bodyPr wrap="square">
            <a:spAutoFit/>
          </a:bodyPr>
          <a:lstStyle/>
          <a:p>
            <a:pPr marL="285750" indent="-285750">
              <a:buFont typeface="Arial" pitchFamily="34" charset="0"/>
              <a:buChar char="•"/>
            </a:pPr>
            <a:r>
              <a:rPr lang="tr-TR" dirty="0"/>
              <a:t>Soğutmalı konteyner taşımaları içinde özel durumlar bulunmaktadır. Yükün soğutmalı konteyner içinde sürekli kontrol altında tutulması gerekli olup, sıcaklık değişimleri düzenli takip edilmelidir. Soğutmalı konteynerler üzerindeki ekipman sayesinde limanlarda ve gemilerde belirli sürelerde kendi kendilerine soğutma yapabilirler. </a:t>
            </a:r>
            <a:r>
              <a:rPr lang="tr-TR" dirty="0">
                <a:solidFill>
                  <a:srgbClr val="FF0000"/>
                </a:solidFill>
              </a:rPr>
              <a:t>Fakat yakıtlarının bitmesi ihtimaline karşı bu konteynerlerin limanda uygun alanlara öncelikle yerleştirilip, dışardan enerji yardımı ile </a:t>
            </a:r>
            <a:r>
              <a:rPr lang="tr-TR" dirty="0" err="1">
                <a:solidFill>
                  <a:srgbClr val="FF0000"/>
                </a:solidFill>
              </a:rPr>
              <a:t>çalışmalarınadevam</a:t>
            </a:r>
            <a:r>
              <a:rPr lang="tr-TR" dirty="0">
                <a:solidFill>
                  <a:srgbClr val="FF0000"/>
                </a:solidFill>
              </a:rPr>
              <a:t> edilmesi sağlanmalıdır. Gemilerde ise yüklemelerde en son yüklenen ve tahliyelerde ilk olarak tahliye edilen bu yükler, geminin enerji hattına bağlanarak ihtiyaç duyulan enerji </a:t>
            </a:r>
            <a:r>
              <a:rPr lang="tr-TR" dirty="0" smtClean="0">
                <a:solidFill>
                  <a:srgbClr val="FF0000"/>
                </a:solidFill>
              </a:rPr>
              <a:t>kaynağı sağlanmalıdır</a:t>
            </a:r>
            <a:r>
              <a:rPr lang="tr-TR" dirty="0">
                <a:solidFill>
                  <a:srgbClr val="FF0000"/>
                </a:solidFill>
              </a:rPr>
              <a:t>. </a:t>
            </a:r>
            <a:endParaRPr lang="tr-TR" dirty="0" smtClean="0">
              <a:solidFill>
                <a:srgbClr val="FF0000"/>
              </a:solidFill>
            </a:endParaRPr>
          </a:p>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356992"/>
            <a:ext cx="792088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29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5632311"/>
          </a:xfrm>
          <a:prstGeom prst="rect">
            <a:avLst/>
          </a:prstGeom>
        </p:spPr>
        <p:txBody>
          <a:bodyPr wrap="square">
            <a:spAutoFit/>
          </a:bodyPr>
          <a:lstStyle/>
          <a:p>
            <a:pPr marL="285750" indent="-285750">
              <a:buFont typeface="Arial" pitchFamily="34" charset="0"/>
              <a:buChar char="•"/>
            </a:pPr>
            <a:r>
              <a:rPr lang="tr-TR" dirty="0">
                <a:solidFill>
                  <a:srgbClr val="FF0000"/>
                </a:solidFill>
              </a:rPr>
              <a:t>Sıvı halde taşınan yükler ve sıvılaştırılmış gaz yükler içinde ISO tank konteynerler tercih edilmektedir</a:t>
            </a:r>
            <a:r>
              <a:rPr lang="tr-TR" dirty="0"/>
              <a:t>. Düşük tehlikeli ve tehlikeli kimyasal sıvıların taşınmasında, </a:t>
            </a:r>
            <a:r>
              <a:rPr lang="tr-TR" dirty="0" err="1"/>
              <a:t>sıvılaştırlmış</a:t>
            </a:r>
            <a:r>
              <a:rPr lang="tr-TR" dirty="0"/>
              <a:t> gazların taşınmasında tercih edilirler. Tank konteynerlerin yüklenmesinde belirlenen sınır değerler asla aşılmamalıdır. ISO standartlarına uygun ekipmanlar ile </a:t>
            </a:r>
            <a:r>
              <a:rPr lang="tr-TR" dirty="0" err="1"/>
              <a:t>elleçleme</a:t>
            </a:r>
            <a:r>
              <a:rPr lang="tr-TR" dirty="0"/>
              <a:t> operasyonları yapılmalıdır. </a:t>
            </a:r>
            <a:r>
              <a:rPr lang="tr-TR" dirty="0">
                <a:solidFill>
                  <a:srgbClr val="FF0000"/>
                </a:solidFill>
              </a:rPr>
              <a:t>Tehlikeli yüklerin sıvı halde yüklenme durumlarında, sıvıların fiziksel yapıları göz önünde bulundurulmalıdır. </a:t>
            </a:r>
            <a:r>
              <a:rPr lang="tr-TR" dirty="0" err="1"/>
              <a:t>Elleçleme</a:t>
            </a:r>
            <a:r>
              <a:rPr lang="tr-TR" dirty="0"/>
              <a:t> operasyonları sırasında limanda ve gemide meydana gelen sarsılma ve düşme gibi durumlarda, konteynerin duvarlarına sıvı tarafından yüksek miktarda basınç uygulanacaktır. Bu basınçta tank konteynerin patlamasına ve sızıntı yapmasına neden olabilir. Bu sebepten dolayı yüklemelerin belirlenen sınırlar içinde yapılmasına dikkat edilmelidir. </a:t>
            </a:r>
            <a:endParaRPr lang="tr-TR" dirty="0" smtClean="0"/>
          </a:p>
          <a:p>
            <a:pPr marL="285750" indent="-285750">
              <a:buFont typeface="Arial" pitchFamily="34" charset="0"/>
              <a:buChar char="•"/>
            </a:pPr>
            <a:endParaRPr lang="tr-TR" dirty="0"/>
          </a:p>
          <a:p>
            <a:pPr marL="285750" indent="-285750">
              <a:buFont typeface="Arial" pitchFamily="34" charset="0"/>
              <a:buChar char="•"/>
            </a:pPr>
            <a:r>
              <a:rPr lang="tr-TR" dirty="0" smtClean="0"/>
              <a:t>Tank </a:t>
            </a:r>
            <a:r>
              <a:rPr lang="tr-TR" dirty="0" err="1"/>
              <a:t>konteynerlerda</a:t>
            </a:r>
            <a:r>
              <a:rPr lang="tr-TR" dirty="0"/>
              <a:t> sızıntı durumu en çok karşılaşılan durumlardan biridir. Konteynerin ön veya arka alt kısmında bulunan tahliye vanasında meydana gelen sızıntı, diğer yüklerinde zarar göresine sebep olmaktadır. Bu vanaların </a:t>
            </a:r>
            <a:r>
              <a:rPr lang="tr-TR" dirty="0" err="1"/>
              <a:t>elleçleme</a:t>
            </a:r>
            <a:r>
              <a:rPr lang="tr-TR" dirty="0"/>
              <a:t> operasyonları sırasında düzenli olarak kontrol edilmeleri gerekmektedir. </a:t>
            </a:r>
            <a:r>
              <a:rPr lang="tr-TR" dirty="0">
                <a:solidFill>
                  <a:srgbClr val="FF0000"/>
                </a:solidFill>
              </a:rPr>
              <a:t>Yine tank konteynerleri taşıdıkları tehlikeli yüklerin fiziksel yapısı nedeniyle belirli sıcaklıklarda tutulmalıdır. Bunun içinde gerekli </a:t>
            </a:r>
            <a:r>
              <a:rPr lang="tr-TR" dirty="0" smtClean="0">
                <a:solidFill>
                  <a:srgbClr val="FF0000"/>
                </a:solidFill>
              </a:rPr>
              <a:t> durumlarda </a:t>
            </a:r>
            <a:r>
              <a:rPr lang="tr-TR" dirty="0">
                <a:solidFill>
                  <a:srgbClr val="FF0000"/>
                </a:solidFill>
              </a:rPr>
              <a:t>konteyneri tank kısmı özel malzeme ile kaplanarak ısı yalıtımı yapılmaktadır. Aşırı ısı yükselmesi veya düşmesi </a:t>
            </a:r>
            <a:r>
              <a:rPr lang="tr-TR" dirty="0" err="1">
                <a:solidFill>
                  <a:srgbClr val="FF0000"/>
                </a:solidFill>
              </a:rPr>
              <a:t>durumlarıunda</a:t>
            </a:r>
            <a:r>
              <a:rPr lang="tr-TR" dirty="0">
                <a:solidFill>
                  <a:srgbClr val="FF0000"/>
                </a:solidFill>
              </a:rPr>
              <a:t> tehlikeli yükler istenmeyen reaksiyonlar </a:t>
            </a:r>
            <a:r>
              <a:rPr lang="tr-TR" dirty="0" err="1">
                <a:solidFill>
                  <a:srgbClr val="FF0000"/>
                </a:solidFill>
              </a:rPr>
              <a:t>gösterek</a:t>
            </a:r>
            <a:r>
              <a:rPr lang="tr-TR" dirty="0">
                <a:solidFill>
                  <a:srgbClr val="FF0000"/>
                </a:solidFill>
              </a:rPr>
              <a:t> çevreye zarar </a:t>
            </a:r>
            <a:r>
              <a:rPr lang="tr-TR" dirty="0" err="1">
                <a:solidFill>
                  <a:srgbClr val="FF0000"/>
                </a:solidFill>
              </a:rPr>
              <a:t>verebiliriler</a:t>
            </a:r>
            <a:r>
              <a:rPr lang="tr-TR" dirty="0">
                <a:solidFill>
                  <a:srgbClr val="FF0000"/>
                </a:solidFill>
              </a:rPr>
              <a:t>.</a:t>
            </a:r>
            <a:r>
              <a:rPr lang="tr-TR" dirty="0"/>
              <a:t> </a:t>
            </a:r>
          </a:p>
          <a:p>
            <a:endParaRPr lang="tr-TR" b="1" dirty="0" smtClean="0"/>
          </a:p>
        </p:txBody>
      </p:sp>
    </p:spTree>
    <p:extLst>
      <p:ext uri="{BB962C8B-B14F-4D97-AF65-F5344CB8AC3E}">
        <p14:creationId xmlns:p14="http://schemas.microsoft.com/office/powerpoint/2010/main" val="873359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2308324"/>
          </a:xfrm>
          <a:prstGeom prst="rect">
            <a:avLst/>
          </a:prstGeom>
        </p:spPr>
        <p:txBody>
          <a:bodyPr wrap="square">
            <a:spAutoFit/>
          </a:bodyPr>
          <a:lstStyle/>
          <a:p>
            <a:pPr marL="285750" indent="-285750">
              <a:buFont typeface="Arial" pitchFamily="34" charset="0"/>
              <a:buChar char="•"/>
            </a:pPr>
            <a:r>
              <a:rPr lang="tr-TR" dirty="0"/>
              <a:t>Tank konteyner içinde yüksek basınçla depolanan sıvılaştırılmış gazların basınç </a:t>
            </a:r>
            <a:r>
              <a:rPr lang="tr-TR" dirty="0" err="1"/>
              <a:t>durumlarıda</a:t>
            </a:r>
            <a:r>
              <a:rPr lang="tr-TR" dirty="0"/>
              <a:t> düzenli olarak takip edilmelidir. İç basıncın artması nedeniyle tank konteynerin duvarlarına uygulanan basınçta artacaktır. İçerdeki gaz hacminin artması tank konteyner için büyük tehlikeye sebep olacaktır. Artan basıncın kontrol alınamaması durumunda konteyner bir bomba etkisiyle patlama meydana getirebilir. Bu durumda çevresinde bulunan ortamda büyük çaplı hasarlara sebep olacaktır</a:t>
            </a:r>
            <a:r>
              <a:rPr lang="tr-TR" dirty="0" smtClean="0"/>
              <a:t>.</a:t>
            </a:r>
          </a:p>
          <a:p>
            <a:pPr marL="285750" indent="-285750">
              <a:buFont typeface="Arial" pitchFamily="34" charset="0"/>
              <a:buChar char="•"/>
            </a:pPr>
            <a:endParaRPr lang="tr-TR" b="1" dirty="0"/>
          </a:p>
          <a:p>
            <a:endParaRPr lang="tr-TR"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1" y="2420889"/>
            <a:ext cx="7848872" cy="35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3305144" y="6165304"/>
            <a:ext cx="2464714" cy="369332"/>
          </a:xfrm>
          <a:prstGeom prst="rect">
            <a:avLst/>
          </a:prstGeom>
        </p:spPr>
        <p:txBody>
          <a:bodyPr wrap="none">
            <a:spAutoFit/>
          </a:bodyPr>
          <a:lstStyle/>
          <a:p>
            <a:r>
              <a:rPr lang="tr-TR" dirty="0"/>
              <a:t>Şekil 10. Tank Konteyner</a:t>
            </a:r>
          </a:p>
        </p:txBody>
      </p:sp>
    </p:spTree>
    <p:extLst>
      <p:ext uri="{BB962C8B-B14F-4D97-AF65-F5344CB8AC3E}">
        <p14:creationId xmlns:p14="http://schemas.microsoft.com/office/powerpoint/2010/main" val="599712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3970318"/>
          </a:xfrm>
          <a:prstGeom prst="rect">
            <a:avLst/>
          </a:prstGeom>
        </p:spPr>
        <p:txBody>
          <a:bodyPr wrap="square">
            <a:spAutoFit/>
          </a:bodyPr>
          <a:lstStyle/>
          <a:p>
            <a:pPr marL="285750" indent="-285750">
              <a:buFont typeface="Arial" pitchFamily="34" charset="0"/>
              <a:buChar char="•"/>
            </a:pPr>
            <a:r>
              <a:rPr lang="tr-TR" dirty="0"/>
              <a:t>Tehlikeli yüklerin istiflendiği konteynerler, konteyner gemilerine yüklenmektedirler. Konteyner gemileri kırkambar gemilerinin özelleşerek </a:t>
            </a:r>
            <a:r>
              <a:rPr lang="tr-TR" dirty="0" err="1"/>
              <a:t>konteyer</a:t>
            </a:r>
            <a:r>
              <a:rPr lang="tr-TR" dirty="0"/>
              <a:t> taşımak için dizayn edilmiş gemilerdir. </a:t>
            </a:r>
            <a:r>
              <a:rPr lang="tr-TR" dirty="0">
                <a:solidFill>
                  <a:srgbClr val="FF0000"/>
                </a:solidFill>
              </a:rPr>
              <a:t>Konteyner gemilerinin taşıma kapasitesi belirtilmek için TEU( </a:t>
            </a:r>
            <a:r>
              <a:rPr lang="tr-TR" dirty="0" err="1">
                <a:solidFill>
                  <a:srgbClr val="FF0000"/>
                </a:solidFill>
              </a:rPr>
              <a:t>Twenty</a:t>
            </a:r>
            <a:r>
              <a:rPr lang="tr-TR" dirty="0">
                <a:solidFill>
                  <a:srgbClr val="FF0000"/>
                </a:solidFill>
              </a:rPr>
              <a:t> </a:t>
            </a:r>
            <a:r>
              <a:rPr lang="tr-TR" dirty="0" err="1">
                <a:solidFill>
                  <a:srgbClr val="FF0000"/>
                </a:solidFill>
              </a:rPr>
              <a:t>Foot</a:t>
            </a:r>
            <a:r>
              <a:rPr lang="tr-TR" dirty="0">
                <a:solidFill>
                  <a:srgbClr val="FF0000"/>
                </a:solidFill>
              </a:rPr>
              <a:t> </a:t>
            </a:r>
            <a:r>
              <a:rPr lang="tr-TR" dirty="0" err="1">
                <a:solidFill>
                  <a:srgbClr val="FF0000"/>
                </a:solidFill>
              </a:rPr>
              <a:t>Equivalent</a:t>
            </a:r>
            <a:r>
              <a:rPr lang="tr-TR" dirty="0">
                <a:solidFill>
                  <a:srgbClr val="FF0000"/>
                </a:solidFill>
              </a:rPr>
              <a:t>) ifadesi kullanılmaktadır. TEU ifadesinin kullanılması ile geminin alabileceği toplam 20’ büyüklüğündeki konteyner sayısı verilmiş olur. Konteyner gemisi 20’ konteyner dışında 40’ konteynerde taşırlar fakat genel toplamda 40’ konteyner 2 adet 20’ konteyner olarak hesaplanır. Bunlar içinde FEU ifadesi kullanılır</a:t>
            </a:r>
            <a:r>
              <a:rPr lang="tr-TR" dirty="0" smtClean="0">
                <a:solidFill>
                  <a:srgbClr val="FF0000"/>
                </a:solidFill>
              </a:rPr>
              <a:t>.</a:t>
            </a:r>
          </a:p>
          <a:p>
            <a:pPr marL="285750" indent="-285750">
              <a:buFont typeface="Arial" pitchFamily="34" charset="0"/>
              <a:buChar char="•"/>
            </a:pPr>
            <a:endParaRPr lang="tr-TR" b="1" dirty="0"/>
          </a:p>
          <a:p>
            <a:pPr marL="285750" indent="-285750">
              <a:buFont typeface="Arial" pitchFamily="34" charset="0"/>
              <a:buChar char="•"/>
            </a:pPr>
            <a:r>
              <a:rPr lang="tr-TR" dirty="0"/>
              <a:t>Konteyner gemileri zamanla gelişmiş ve boyutları büyümüştür. Gün geçtikçe konteyner taşımalarına olan ilginin artması sonucunda taşıma </a:t>
            </a:r>
            <a:r>
              <a:rPr lang="tr-TR" dirty="0" err="1"/>
              <a:t>kapasiteleride</a:t>
            </a:r>
            <a:r>
              <a:rPr lang="tr-TR" dirty="0"/>
              <a:t> artmaktadır. Tehlikeli yüklerde bu artan kapasite içinde yerlerini almaktadırlar. </a:t>
            </a:r>
            <a:endParaRPr lang="tr-TR" dirty="0" smtClean="0"/>
          </a:p>
          <a:p>
            <a:pPr marL="285750" indent="-285750">
              <a:buFont typeface="Arial" pitchFamily="34" charset="0"/>
              <a:buChar char="•"/>
            </a:pPr>
            <a:endParaRPr lang="tr-TR" b="1" dirty="0"/>
          </a:p>
          <a:p>
            <a:endParaRPr lang="tr-TR" b="1" dirty="0" smtClean="0"/>
          </a:p>
        </p:txBody>
      </p:sp>
    </p:spTree>
    <p:extLst>
      <p:ext uri="{BB962C8B-B14F-4D97-AF65-F5344CB8AC3E}">
        <p14:creationId xmlns:p14="http://schemas.microsoft.com/office/powerpoint/2010/main" val="2406483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5" name="Dikdörtgen 4"/>
          <p:cNvSpPr/>
          <p:nvPr/>
        </p:nvSpPr>
        <p:spPr>
          <a:xfrm>
            <a:off x="467544" y="692697"/>
            <a:ext cx="8496944" cy="5909310"/>
          </a:xfrm>
          <a:prstGeom prst="rect">
            <a:avLst/>
          </a:prstGeom>
        </p:spPr>
        <p:txBody>
          <a:bodyPr wrap="square">
            <a:spAutoFit/>
          </a:bodyPr>
          <a:lstStyle/>
          <a:p>
            <a:pPr marL="285750" indent="-285750">
              <a:buFont typeface="Arial" pitchFamily="34" charset="0"/>
              <a:buChar char="•"/>
            </a:pPr>
            <a:r>
              <a:rPr lang="tr-TR" dirty="0">
                <a:solidFill>
                  <a:srgbClr val="FF0000"/>
                </a:solidFill>
              </a:rPr>
              <a:t>Konteyner gemilerinde tehlikeli yükler ayrı kısımlarda istiflenmektedir. Bu ayrımın yapılmasının amacı diğer yükleri korumaktır. Bu ayrı istifleme sayesinde konteynerlerin denetlenmesi ve gözlemlenmesi daha kolay olmaktadır. </a:t>
            </a:r>
            <a:r>
              <a:rPr lang="tr-TR" dirty="0"/>
              <a:t>Konteyner terminallerinde gemilerin </a:t>
            </a:r>
            <a:r>
              <a:rPr lang="tr-TR" dirty="0" err="1"/>
              <a:t>elleçleme</a:t>
            </a:r>
            <a:r>
              <a:rPr lang="tr-TR" dirty="0"/>
              <a:t> </a:t>
            </a:r>
            <a:r>
              <a:rPr lang="tr-TR" dirty="0" err="1"/>
              <a:t>operayonlarında</a:t>
            </a:r>
            <a:r>
              <a:rPr lang="tr-TR" dirty="0"/>
              <a:t> tehlikeli yük ile yüklenmiş olan konteyner özel operasyonlarla gemiye alınmaktadır. </a:t>
            </a:r>
            <a:endParaRPr lang="tr-TR" dirty="0" smtClean="0"/>
          </a:p>
          <a:p>
            <a:pPr marL="285750" indent="-285750">
              <a:buFont typeface="Arial" pitchFamily="34" charset="0"/>
              <a:buChar char="•"/>
            </a:pPr>
            <a:endParaRPr lang="tr-TR" b="1" dirty="0"/>
          </a:p>
          <a:p>
            <a:endParaRPr lang="tr-TR" b="1" dirty="0"/>
          </a:p>
          <a:p>
            <a:pPr marL="285750" indent="-285750">
              <a:buFont typeface="Arial" pitchFamily="34" charset="0"/>
              <a:buChar char="•"/>
            </a:pPr>
            <a:r>
              <a:rPr lang="tr-TR" dirty="0"/>
              <a:t>Gemiye yükleme sırasında en son tehlikeli yüklerin yüklenmesine göre konteyner planlaması yapılmaktadır. Bu durum sahada </a:t>
            </a:r>
            <a:r>
              <a:rPr lang="tr-TR"/>
              <a:t>ve </a:t>
            </a:r>
            <a:r>
              <a:rPr lang="tr-TR" smtClean="0"/>
              <a:t>peronda </a:t>
            </a:r>
            <a:r>
              <a:rPr lang="tr-TR" dirty="0"/>
              <a:t>tehlikeli yüklü konteynerin bekletilmemesi içindir. Olası herhangi bir kazada diğer tehlikeli yükle yüklü konteynerlerde güvende tutulmuş olmaktadır. </a:t>
            </a:r>
            <a:r>
              <a:rPr lang="tr-TR" dirty="0">
                <a:solidFill>
                  <a:srgbClr val="FF0000"/>
                </a:solidFill>
              </a:rPr>
              <a:t>Geminin tahliye </a:t>
            </a:r>
            <a:r>
              <a:rPr lang="tr-TR" dirty="0" err="1">
                <a:solidFill>
                  <a:srgbClr val="FF0000"/>
                </a:solidFill>
              </a:rPr>
              <a:t>planlarıda</a:t>
            </a:r>
            <a:r>
              <a:rPr lang="tr-TR" dirty="0">
                <a:solidFill>
                  <a:srgbClr val="FF0000"/>
                </a:solidFill>
              </a:rPr>
              <a:t> yine tehlikeli yükle yüklü olan konteynerin ilk gemiden tahliye edilmesine göre düzenlenir. Tahliye edilen konteyner liman sahasından uzaklaştırılır ve operasyona devam edilir. </a:t>
            </a:r>
            <a:endParaRPr lang="tr-TR" dirty="0" smtClean="0">
              <a:solidFill>
                <a:srgbClr val="FF0000"/>
              </a:solidFill>
            </a:endParaRPr>
          </a:p>
          <a:p>
            <a:pPr marL="285750" indent="-285750">
              <a:buFont typeface="Arial" pitchFamily="34" charset="0"/>
              <a:buChar char="•"/>
            </a:pPr>
            <a:endParaRPr lang="tr-TR" b="1" dirty="0">
              <a:solidFill>
                <a:srgbClr val="FF0000"/>
              </a:solidFill>
            </a:endParaRPr>
          </a:p>
          <a:p>
            <a:pPr marL="285750" indent="-285750">
              <a:buFont typeface="Arial" pitchFamily="34" charset="0"/>
              <a:buChar char="•"/>
            </a:pPr>
            <a:r>
              <a:rPr lang="tr-TR" dirty="0">
                <a:solidFill>
                  <a:srgbClr val="FF0000"/>
                </a:solidFill>
              </a:rPr>
              <a:t>Konteyner gemilerinde, tehlikeli yüklerin istiflenme operasyonları oldukça dikkatli yapılmalıdır. Hava şartlarından dolayı geminin yalpa yapması, yan yatması gibi durumlarda yüklerin sabitliği korumaları oldukça önemlidir</a:t>
            </a:r>
            <a:r>
              <a:rPr lang="tr-TR" dirty="0"/>
              <a:t>. Dengesini kaybeden bir tehlikeli yük, önce kendisi için sonrada çevresi için tehlike oluşturacaktır. </a:t>
            </a:r>
            <a:r>
              <a:rPr lang="tr-TR" dirty="0" err="1"/>
              <a:t>İso</a:t>
            </a:r>
            <a:r>
              <a:rPr lang="tr-TR" dirty="0"/>
              <a:t> tank konteynerlerde gemilerde ayrı yerlerde istiflenmektedir. Bu sayede kontrol işlemleri daha kolay olmaktadır. Bu istif bölgesinin ani sıcaklık değişimlerinden </a:t>
            </a:r>
            <a:r>
              <a:rPr lang="tr-TR" dirty="0" err="1"/>
              <a:t>etkilenmekeyecek</a:t>
            </a:r>
            <a:r>
              <a:rPr lang="tr-TR" dirty="0"/>
              <a:t> yerler olmasına dikkat edilmelidir. </a:t>
            </a:r>
            <a:endParaRPr lang="tr-TR" b="1" dirty="0" smtClean="0"/>
          </a:p>
        </p:txBody>
      </p:sp>
    </p:spTree>
    <p:extLst>
      <p:ext uri="{BB962C8B-B14F-4D97-AF65-F5344CB8AC3E}">
        <p14:creationId xmlns:p14="http://schemas.microsoft.com/office/powerpoint/2010/main" val="373771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08720"/>
            <a:ext cx="720080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7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23975"/>
            <a:ext cx="6788224" cy="3977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581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21695"/>
            <a:ext cx="7344816" cy="4623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21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675" y="1152525"/>
            <a:ext cx="6505575"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147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80728"/>
            <a:ext cx="784887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831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174" y="764704"/>
            <a:ext cx="7521250" cy="2802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174" y="3717032"/>
            <a:ext cx="730522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9113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836712"/>
            <a:ext cx="7200799"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9" y="3732618"/>
            <a:ext cx="4896544" cy="279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9098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403648" y="172753"/>
            <a:ext cx="7200651" cy="504478"/>
          </a:xfrm>
        </p:spPr>
        <p:txBody>
          <a:bodyPr/>
          <a:lstStyle/>
          <a:p>
            <a:r>
              <a:rPr lang="tr-TR" dirty="0"/>
              <a:t>d. Konteyner taşımaları</a:t>
            </a:r>
          </a:p>
        </p:txBody>
      </p:sp>
      <p:sp>
        <p:nvSpPr>
          <p:cNvPr id="3" name="Dikdörtgen 2"/>
          <p:cNvSpPr/>
          <p:nvPr/>
        </p:nvSpPr>
        <p:spPr>
          <a:xfrm>
            <a:off x="539552" y="692696"/>
            <a:ext cx="8352928" cy="3139321"/>
          </a:xfrm>
          <a:prstGeom prst="rect">
            <a:avLst/>
          </a:prstGeom>
        </p:spPr>
        <p:txBody>
          <a:bodyPr wrap="square">
            <a:spAutoFit/>
          </a:bodyPr>
          <a:lstStyle/>
          <a:p>
            <a:r>
              <a:rPr lang="tr-TR" dirty="0"/>
              <a:t>ADR sözleşmesine göre, tehlikeli madde taşımacılığında yükleme ve boşaltma</a:t>
            </a:r>
          </a:p>
          <a:p>
            <a:r>
              <a:rPr lang="tr-TR" dirty="0"/>
              <a:t>çalışmalarında faaliyet gösterecek şoför ve </a:t>
            </a:r>
            <a:r>
              <a:rPr lang="tr-TR" dirty="0" err="1"/>
              <a:t>elleçleme</a:t>
            </a:r>
            <a:r>
              <a:rPr lang="tr-TR" dirty="0"/>
              <a:t> elemanları gerekli önlemleri</a:t>
            </a:r>
          </a:p>
          <a:p>
            <a:r>
              <a:rPr lang="tr-TR" dirty="0"/>
              <a:t>almak zorundadır. Bu maksatla kullanacakları malzemeler koruma donanımları</a:t>
            </a:r>
          </a:p>
          <a:p>
            <a:r>
              <a:rPr lang="tr-TR" dirty="0"/>
              <a:t>çantası içerisinde toplanmıştır. </a:t>
            </a:r>
            <a:r>
              <a:rPr lang="tr-TR" dirty="0">
                <a:solidFill>
                  <a:srgbClr val="FF0000"/>
                </a:solidFill>
              </a:rPr>
              <a:t>Çanta içerisinde şu malzemelerin bulunması gerekir</a:t>
            </a:r>
            <a:r>
              <a:rPr lang="tr-TR" dirty="0" smtClean="0">
                <a:solidFill>
                  <a:srgbClr val="FF0000"/>
                </a:solidFill>
              </a:rPr>
              <a:t>:</a:t>
            </a:r>
          </a:p>
          <a:p>
            <a:pPr marL="285750" indent="-285750">
              <a:buFont typeface="Arial" pitchFamily="34" charset="0"/>
              <a:buChar char="•"/>
            </a:pPr>
            <a:r>
              <a:rPr lang="tr-TR" dirty="0"/>
              <a:t>Yarım gaz maskesi (filtreleri ile birlikte</a:t>
            </a:r>
            <a:r>
              <a:rPr lang="tr-TR" dirty="0" smtClean="0"/>
              <a:t>),</a:t>
            </a:r>
          </a:p>
          <a:p>
            <a:pPr marL="285750" indent="-285750">
              <a:buFont typeface="Arial" pitchFamily="34" charset="0"/>
              <a:buChar char="•"/>
            </a:pPr>
            <a:r>
              <a:rPr lang="tr-TR" dirty="0" smtClean="0"/>
              <a:t>Lastik </a:t>
            </a:r>
            <a:r>
              <a:rPr lang="tr-TR" dirty="0"/>
              <a:t>çizme,</a:t>
            </a:r>
          </a:p>
          <a:p>
            <a:pPr marL="285750" indent="-285750">
              <a:buFont typeface="Arial" pitchFamily="34" charset="0"/>
              <a:buChar char="•"/>
            </a:pPr>
            <a:r>
              <a:rPr lang="tr-TR" dirty="0" smtClean="0"/>
              <a:t>El </a:t>
            </a:r>
            <a:r>
              <a:rPr lang="tr-TR" dirty="0"/>
              <a:t>feneri (dış yüzeyi kıvılcım çıkarmayan),</a:t>
            </a:r>
          </a:p>
          <a:p>
            <a:pPr marL="285750" indent="-285750">
              <a:buFont typeface="Arial" pitchFamily="34" charset="0"/>
              <a:buChar char="•"/>
            </a:pPr>
            <a:r>
              <a:rPr lang="tr-TR" dirty="0" smtClean="0"/>
              <a:t>Koruyucu </a:t>
            </a:r>
            <a:r>
              <a:rPr lang="tr-TR" dirty="0"/>
              <a:t>önlük,</a:t>
            </a:r>
          </a:p>
          <a:p>
            <a:pPr marL="285750" indent="-285750">
              <a:buFont typeface="Arial" pitchFamily="34" charset="0"/>
              <a:buChar char="•"/>
            </a:pPr>
            <a:r>
              <a:rPr lang="tr-TR" dirty="0" smtClean="0"/>
              <a:t>Koruma </a:t>
            </a:r>
            <a:r>
              <a:rPr lang="tr-TR" dirty="0"/>
              <a:t>eldiveni (uzun boy</a:t>
            </a:r>
            <a:r>
              <a:rPr lang="tr-TR" dirty="0" smtClean="0"/>
              <a:t>),</a:t>
            </a:r>
          </a:p>
          <a:p>
            <a:pPr marL="285750" indent="-285750">
              <a:buFont typeface="Arial" pitchFamily="34" charset="0"/>
              <a:buChar char="•"/>
            </a:pPr>
            <a:r>
              <a:rPr lang="tr-TR" dirty="0" smtClean="0"/>
              <a:t>Koruma </a:t>
            </a:r>
            <a:r>
              <a:rPr lang="tr-TR" dirty="0"/>
              <a:t>gözlüğü</a:t>
            </a:r>
            <a:r>
              <a:rPr lang="tr-TR" dirty="0" smtClean="0"/>
              <a:t>,</a:t>
            </a:r>
          </a:p>
          <a:p>
            <a:pPr marL="285750" indent="-285750">
              <a:buFont typeface="Arial" pitchFamily="34" charset="0"/>
              <a:buChar char="•"/>
            </a:pPr>
            <a:r>
              <a:rPr lang="tr-TR" dirty="0" smtClean="0"/>
              <a:t>Göz </a:t>
            </a:r>
            <a:r>
              <a:rPr lang="tr-TR" dirty="0"/>
              <a:t>yıkama şişesi (steril su ile birlikte),</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309" y="1988840"/>
            <a:ext cx="2881692"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27" y="3819525"/>
            <a:ext cx="5042693"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308" y="4293096"/>
            <a:ext cx="284797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1131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2426</TotalTime>
  <Words>1132</Words>
  <Application>Microsoft Office PowerPoint</Application>
  <PresentationFormat>Ekran Gösterisi (4:3)</PresentationFormat>
  <Paragraphs>64</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MyPc</cp:lastModifiedBy>
  <cp:revision>267</cp:revision>
  <dcterms:created xsi:type="dcterms:W3CDTF">2013-07-18T08:50:31Z</dcterms:created>
  <dcterms:modified xsi:type="dcterms:W3CDTF">2019-03-17T21:09:22Z</dcterms:modified>
</cp:coreProperties>
</file>